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1" r:id="rId1"/>
  </p:sldMasterIdLst>
  <p:notesMasterIdLst>
    <p:notesMasterId r:id="rId12"/>
  </p:notesMasterIdLst>
  <p:sldIdLst>
    <p:sldId id="256" r:id="rId2"/>
    <p:sldId id="265" r:id="rId3"/>
    <p:sldId id="269" r:id="rId4"/>
    <p:sldId id="266" r:id="rId5"/>
    <p:sldId id="271" r:id="rId6"/>
    <p:sldId id="264" r:id="rId7"/>
    <p:sldId id="262" r:id="rId8"/>
    <p:sldId id="260" r:id="rId9"/>
    <p:sldId id="276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F4A49-0708-D34C-94D5-D3C0E8AB495E}" type="datetimeFigureOut">
              <a:rPr lang="en-US" smtClean="0"/>
              <a:t>2/14/19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C5058-FE6E-1345-BE9C-EB9E1A6E1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61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96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81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32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637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190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41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3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99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60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50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0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DF5E5-F8E5-8447-8727-038290A2DC47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CFECC9A-172A-A04D-A6B1-B5646C245C3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91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6FE516-11DF-B34D-8B58-FA7B2C34C0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86038" y="1879600"/>
            <a:ext cx="9605962" cy="1058863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Fostering Socially </a:t>
            </a:r>
            <a:br>
              <a:rPr lang="en-US" sz="4400" b="1" dirty="0"/>
            </a:br>
            <a:r>
              <a:rPr lang="en-US" sz="4400" b="1" dirty="0"/>
              <a:t>Just Education Initiatives </a:t>
            </a:r>
            <a:br>
              <a:rPr lang="en-CA" sz="4400" dirty="0"/>
            </a:br>
            <a:r>
              <a:rPr lang="en-US" sz="4400" b="1" dirty="0"/>
              <a:t>Among the Mi’kmaq and Settlers </a:t>
            </a:r>
            <a:br>
              <a:rPr lang="en-CA" sz="6000" dirty="0"/>
            </a:br>
            <a:endParaRPr lang="en-US" sz="6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2CD386-ECB5-2244-AA54-21D2F1C0AF0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392326" y="218561"/>
            <a:ext cx="8294723" cy="5782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 </a:t>
            </a:r>
            <a:endParaRPr lang="en-CA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C7DEFD-F99C-7948-91C5-246E51B1678E}"/>
              </a:ext>
            </a:extLst>
          </p:cNvPr>
          <p:cNvSpPr txBox="1"/>
          <p:nvPr/>
        </p:nvSpPr>
        <p:spPr>
          <a:xfrm>
            <a:off x="8058150" y="4657725"/>
            <a:ext cx="1803314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Elder Joe Michael</a:t>
            </a:r>
          </a:p>
          <a:p>
            <a:r>
              <a:rPr lang="en-US" sz="1400" dirty="0"/>
              <a:t>&amp; Margaret JA Knickle</a:t>
            </a:r>
          </a:p>
          <a:p>
            <a:r>
              <a:rPr lang="en-US" sz="1400" dirty="0"/>
              <a:t>MSVU PhD student</a:t>
            </a:r>
          </a:p>
          <a:p>
            <a:r>
              <a:rPr lang="en-US" sz="1400" dirty="0"/>
              <a:t>October 2018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A20B50-26C6-C245-A027-25C82AB84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522" y="205362"/>
            <a:ext cx="1260527" cy="167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832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436CB8-D23C-A842-B0C2-A78B671964D4}"/>
              </a:ext>
            </a:extLst>
          </p:cNvPr>
          <p:cNvSpPr txBox="1"/>
          <p:nvPr/>
        </p:nvSpPr>
        <p:spPr>
          <a:xfrm>
            <a:off x="4028304" y="2038865"/>
            <a:ext cx="32636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Kwe’</a:t>
            </a:r>
          </a:p>
          <a:p>
            <a:endParaRPr lang="en-US" sz="7200" dirty="0"/>
          </a:p>
          <a:p>
            <a:r>
              <a:rPr lang="en-US" sz="7200" dirty="0"/>
              <a:t>PJILA’SI!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8623C8-0F20-C943-BCCE-1E1441822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8029" y="164955"/>
            <a:ext cx="2603559" cy="318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39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B91A7-5031-D44F-AA76-0C8699F18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91DD9-8659-DF41-A268-704B316F5E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personal account of my journey to rebuild relations between the Mi’kmaq and myself. </a:t>
            </a:r>
          </a:p>
          <a:p>
            <a:r>
              <a:rPr lang="en-US" dirty="0"/>
              <a:t>This process started me on a path of unpacking my personal ancestry, which is very Eurocentric and colonial based. </a:t>
            </a:r>
          </a:p>
          <a:p>
            <a:r>
              <a:rPr lang="en-US" dirty="0"/>
              <a:t>Example for how to build relationships and support the local Mi’kmaq community. </a:t>
            </a:r>
          </a:p>
          <a:p>
            <a:r>
              <a:rPr lang="en-US" dirty="0"/>
              <a:t>This study provides a tool for educators interested in beginning the decolonizing process for themselves, their students, classrooms, school, community and so forth. </a:t>
            </a:r>
            <a:endParaRPr lang="en-CA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C53BEF-B75B-B349-9B62-D7A2FF20D86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262" y="2309813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67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3B5929-07C2-A84D-A93A-8FF3218B8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0" y="543697"/>
            <a:ext cx="10530958" cy="495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47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8E20B31-632E-F64C-ABC3-F440A9D12F6F}"/>
              </a:ext>
            </a:extLst>
          </p:cNvPr>
          <p:cNvSpPr/>
          <p:nvPr/>
        </p:nvSpPr>
        <p:spPr>
          <a:xfrm>
            <a:off x="3196282" y="56184"/>
            <a:ext cx="5507420" cy="59488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725A2AD-6668-174B-9B41-50891D918A53}"/>
              </a:ext>
            </a:extLst>
          </p:cNvPr>
          <p:cNvSpPr/>
          <p:nvPr/>
        </p:nvSpPr>
        <p:spPr>
          <a:xfrm>
            <a:off x="3428387" y="1234072"/>
            <a:ext cx="1286630" cy="1227936"/>
          </a:xfrm>
          <a:prstGeom prst="ellipse">
            <a:avLst/>
          </a:prstGeom>
          <a:solidFill>
            <a:schemeClr val="bg1"/>
          </a:solidFill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Mi’kmaw Worldviews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3437BA2-D6A7-CF44-9F2D-9B45C8FF71A3}"/>
              </a:ext>
            </a:extLst>
          </p:cNvPr>
          <p:cNvSpPr/>
          <p:nvPr/>
        </p:nvSpPr>
        <p:spPr>
          <a:xfrm>
            <a:off x="4962807" y="2163803"/>
            <a:ext cx="1992264" cy="152032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>
                <a:gd name="adj" fmla="val 45042"/>
              </a:avLst>
            </a:prstTxWarp>
          </a:bodyPr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SOCIALLY JUST PEDAGOGY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7DD47C8-D026-554F-97D8-C8D9162C057E}"/>
              </a:ext>
            </a:extLst>
          </p:cNvPr>
          <p:cNvSpPr/>
          <p:nvPr/>
        </p:nvSpPr>
        <p:spPr>
          <a:xfrm>
            <a:off x="4288803" y="346569"/>
            <a:ext cx="1286630" cy="126335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TRC Calls to Action 62.1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B736F49-98D5-8E49-9AE3-21C21ED11E72}"/>
              </a:ext>
            </a:extLst>
          </p:cNvPr>
          <p:cNvSpPr/>
          <p:nvPr/>
        </p:nvSpPr>
        <p:spPr>
          <a:xfrm>
            <a:off x="6537444" y="343958"/>
            <a:ext cx="1233712" cy="1227936"/>
          </a:xfrm>
          <a:prstGeom prst="ellipse">
            <a:avLst/>
          </a:prstGeom>
          <a:solidFill>
            <a:schemeClr val="bg1"/>
          </a:solidFill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Two Eyed Seeing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B4BD0C6-DFF3-C74F-9F20-E89CB4E08618}"/>
              </a:ext>
            </a:extLst>
          </p:cNvPr>
          <p:cNvSpPr/>
          <p:nvPr/>
        </p:nvSpPr>
        <p:spPr>
          <a:xfrm>
            <a:off x="7089435" y="1106850"/>
            <a:ext cx="1286630" cy="126335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Unsettling the Settler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0BA6B56-BB06-9E47-90B2-49F37ECF3719}"/>
              </a:ext>
            </a:extLst>
          </p:cNvPr>
          <p:cNvSpPr/>
          <p:nvPr/>
        </p:nvSpPr>
        <p:spPr>
          <a:xfrm>
            <a:off x="3196282" y="2361780"/>
            <a:ext cx="1286630" cy="1227936"/>
          </a:xfrm>
          <a:prstGeom prst="ellipse">
            <a:avLst/>
          </a:prstGeom>
          <a:solidFill>
            <a:schemeClr val="bg1"/>
          </a:solidFill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N.S. Treaty Education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FE6C2B1-2C9D-804C-81EB-CF76AB785982}"/>
              </a:ext>
            </a:extLst>
          </p:cNvPr>
          <p:cNvSpPr/>
          <p:nvPr/>
        </p:nvSpPr>
        <p:spPr>
          <a:xfrm>
            <a:off x="3326792" y="3250125"/>
            <a:ext cx="1286630" cy="126335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b="1" i="1" dirty="0">
                <a:solidFill>
                  <a:schemeClr val="tx1"/>
                </a:solidFill>
              </a:rPr>
              <a:t>Indigenous Storywork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474814A-DE4B-0D41-A34B-3CBAFD6E49B8}"/>
              </a:ext>
            </a:extLst>
          </p:cNvPr>
          <p:cNvSpPr/>
          <p:nvPr/>
        </p:nvSpPr>
        <p:spPr>
          <a:xfrm>
            <a:off x="5949992" y="4636154"/>
            <a:ext cx="1286630" cy="1227936"/>
          </a:xfrm>
          <a:prstGeom prst="ellipse">
            <a:avLst/>
          </a:prstGeom>
          <a:solidFill>
            <a:schemeClr val="bg1"/>
          </a:solidFill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Atlantic Canadian History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BB4EFAC-2D73-8E4F-9D48-EE41D821D89C}"/>
              </a:ext>
            </a:extLst>
          </p:cNvPr>
          <p:cNvSpPr/>
          <p:nvPr/>
        </p:nvSpPr>
        <p:spPr>
          <a:xfrm>
            <a:off x="3885485" y="4260113"/>
            <a:ext cx="1286630" cy="126335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en-US" sz="900" b="1" dirty="0">
                <a:solidFill>
                  <a:srgbClr val="FF0000"/>
                </a:solidFill>
              </a:rPr>
              <a:t>Indigenous Research Methodologies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5780EE4-C8C1-C64F-97B8-0ABDD043022E}"/>
              </a:ext>
            </a:extLst>
          </p:cNvPr>
          <p:cNvSpPr/>
          <p:nvPr/>
        </p:nvSpPr>
        <p:spPr>
          <a:xfrm>
            <a:off x="5368602" y="11700"/>
            <a:ext cx="1286630" cy="1227936"/>
          </a:xfrm>
          <a:prstGeom prst="ellipse">
            <a:avLst/>
          </a:prstGeom>
          <a:solidFill>
            <a:schemeClr val="bg1"/>
          </a:solidFill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Mahone Bay Museum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DFA3CEE-4251-0F42-91C2-0A0F738F5B1C}"/>
              </a:ext>
            </a:extLst>
          </p:cNvPr>
          <p:cNvSpPr/>
          <p:nvPr/>
        </p:nvSpPr>
        <p:spPr>
          <a:xfrm>
            <a:off x="7445526" y="2086098"/>
            <a:ext cx="1286630" cy="126335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Book Proposal with Elder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AB0949-50D3-1C40-B512-16BAF4AA6E79}"/>
              </a:ext>
            </a:extLst>
          </p:cNvPr>
          <p:cNvSpPr/>
          <p:nvPr/>
        </p:nvSpPr>
        <p:spPr>
          <a:xfrm>
            <a:off x="7319292" y="3131973"/>
            <a:ext cx="1233712" cy="1227936"/>
          </a:xfrm>
          <a:prstGeom prst="ellipse">
            <a:avLst/>
          </a:prstGeom>
          <a:solidFill>
            <a:schemeClr val="bg1"/>
          </a:solidFill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Presenting with Elder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183280D-7576-CF4B-ACE4-087E8570C012}"/>
              </a:ext>
            </a:extLst>
          </p:cNvPr>
          <p:cNvSpPr/>
          <p:nvPr/>
        </p:nvSpPr>
        <p:spPr>
          <a:xfrm>
            <a:off x="4866291" y="4748389"/>
            <a:ext cx="1286630" cy="1227936"/>
          </a:xfrm>
          <a:prstGeom prst="ellipse">
            <a:avLst/>
          </a:prstGeom>
          <a:solidFill>
            <a:schemeClr val="bg1"/>
          </a:solidFill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en-US" b="1" i="1" dirty="0">
                <a:solidFill>
                  <a:schemeClr val="tx1"/>
                </a:solidFill>
              </a:rPr>
              <a:t>Indigenous Allyship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7614558-CE19-214B-A260-B28710E38A8E}"/>
              </a:ext>
            </a:extLst>
          </p:cNvPr>
          <p:cNvSpPr/>
          <p:nvPr/>
        </p:nvSpPr>
        <p:spPr>
          <a:xfrm>
            <a:off x="6955071" y="4142433"/>
            <a:ext cx="1286630" cy="126335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Relationship </a:t>
            </a:r>
          </a:p>
        </p:txBody>
      </p:sp>
    </p:spTree>
    <p:extLst>
      <p:ext uri="{BB962C8B-B14F-4D97-AF65-F5344CB8AC3E}">
        <p14:creationId xmlns:p14="http://schemas.microsoft.com/office/powerpoint/2010/main" val="1756472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0BF1F-0E07-734C-9576-C6E07320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6365" y="594682"/>
            <a:ext cx="9605635" cy="1059305"/>
          </a:xfrm>
        </p:spPr>
        <p:txBody>
          <a:bodyPr/>
          <a:lstStyle/>
          <a:p>
            <a:r>
              <a:rPr lang="en-US" dirty="0"/>
              <a:t>Indigenous Storywork and allyship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7EA8F-DB08-3040-B4F3-28E62371CB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Importance of practicing </a:t>
            </a:r>
            <a:r>
              <a:rPr lang="en-US" b="1" dirty="0"/>
              <a:t>Indigenous Storywork </a:t>
            </a:r>
            <a:r>
              <a:rPr lang="en-US" dirty="0"/>
              <a:t>and </a:t>
            </a:r>
            <a:r>
              <a:rPr lang="en-US" b="1" dirty="0"/>
              <a:t>Indigenous Allyship </a:t>
            </a:r>
            <a:r>
              <a:rPr lang="en-US" dirty="0"/>
              <a:t>as </a:t>
            </a:r>
            <a:r>
              <a:rPr lang="en-US" b="1" dirty="0"/>
              <a:t>methodology </a:t>
            </a:r>
            <a:r>
              <a:rPr lang="en-US" dirty="0"/>
              <a:t>in</a:t>
            </a:r>
            <a:r>
              <a:rPr lang="en-US" b="1" dirty="0"/>
              <a:t> </a:t>
            </a:r>
            <a:r>
              <a:rPr lang="en-US" dirty="0"/>
              <a:t>research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A75E5B-79C7-7544-BBA5-811376AF02E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Indigenous storywork </a:t>
            </a:r>
            <a:r>
              <a:rPr lang="en-US" dirty="0"/>
              <a:t>used to open the door for non-Indigenous people to become </a:t>
            </a:r>
            <a:r>
              <a:rPr lang="en-US" b="1" dirty="0"/>
              <a:t>allies</a:t>
            </a:r>
            <a:r>
              <a:rPr lang="en-US" dirty="0"/>
              <a:t> with Mi’kmaq by “restorying,” or retelling from an Mi’kmaw perspective, the historical narratives that have dominated the official view of the region’s history. </a:t>
            </a:r>
          </a:p>
          <a:p>
            <a:pPr marL="0" indent="0">
              <a:buNone/>
            </a:pPr>
            <a:r>
              <a:rPr lang="en-US" dirty="0"/>
              <a:t>This technique introduced decolonizing space that made room for the inclusion of the history and narrative of the L’nu or Mi’kmaw in Mi’kma’ki.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7B26B2-9AB8-8D4E-8719-25935E643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277" y="4114801"/>
            <a:ext cx="3216123" cy="6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2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C9403-46F0-C54B-90AE-6CC9F5FE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Indigenous storywork?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985B1-1DA3-9848-98FD-D5D75439A2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Clr>
                <a:srgbClr val="FFFF00"/>
              </a:buClr>
            </a:pPr>
            <a:r>
              <a:rPr lang="en-CA" b="1" i="1" dirty="0"/>
              <a:t>Indigenous Storywork</a:t>
            </a:r>
            <a:r>
              <a:rPr lang="en-CA" b="1" dirty="0"/>
              <a:t>: Educating the Heart, Mind, Body and Spirit </a:t>
            </a:r>
            <a:r>
              <a:rPr lang="en-CA" dirty="0"/>
              <a:t>by JoAnn Archibald, Q’um Q’um Xiiem (2008)</a:t>
            </a:r>
          </a:p>
          <a:p>
            <a:pPr>
              <a:buClr>
                <a:srgbClr val="FFFF00"/>
              </a:buClr>
            </a:pPr>
            <a:r>
              <a:rPr lang="en-CA" i="1" dirty="0"/>
              <a:t>Use Indigenous storywork </a:t>
            </a:r>
            <a:r>
              <a:rPr lang="en-CA" dirty="0"/>
              <a:t>principles to disrupt settler’s ontology, axiology, methodology &amp; epistemology through their historical colonial narrative</a:t>
            </a:r>
          </a:p>
          <a:p>
            <a:pPr>
              <a:buClr>
                <a:srgbClr val="FFFF00"/>
              </a:buClr>
            </a:pPr>
            <a:r>
              <a:rPr lang="en-CA" dirty="0"/>
              <a:t>Create space for more socially just narratives to emerge between the Mi’kmaq of Mi’kma’ki and settlers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1B95E-7B16-B84B-ADB1-4563291DB2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Interrelatedness</a:t>
            </a:r>
          </a:p>
          <a:p>
            <a:pPr marL="0" indent="0">
              <a:buNone/>
            </a:pPr>
            <a:r>
              <a:rPr lang="en-US" b="1" dirty="0"/>
              <a:t>Synergy</a:t>
            </a:r>
          </a:p>
          <a:p>
            <a:pPr marL="0" indent="0">
              <a:buNone/>
            </a:pPr>
            <a:r>
              <a:rPr lang="en-US" b="1" dirty="0"/>
              <a:t>Holism</a:t>
            </a:r>
          </a:p>
          <a:p>
            <a:pPr marL="0" indent="0">
              <a:buNone/>
            </a:pPr>
            <a:r>
              <a:rPr lang="en-US" b="1" dirty="0"/>
              <a:t>Responsibility</a:t>
            </a:r>
          </a:p>
          <a:p>
            <a:pPr marL="0" indent="0">
              <a:buNone/>
            </a:pPr>
            <a:r>
              <a:rPr lang="en-US" b="1" dirty="0"/>
              <a:t>Reverence</a:t>
            </a:r>
          </a:p>
          <a:p>
            <a:pPr marL="0" indent="0">
              <a:buNone/>
            </a:pPr>
            <a:r>
              <a:rPr lang="en-US" b="1" dirty="0"/>
              <a:t>Respect </a:t>
            </a:r>
          </a:p>
          <a:p>
            <a:pPr marL="0" indent="0">
              <a:buNone/>
            </a:pPr>
            <a:r>
              <a:rPr lang="en-US" b="1" dirty="0"/>
              <a:t>Reciprocity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1898DE-C645-1C45-9C5C-7ABD01F7E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447" y="2435971"/>
            <a:ext cx="2380340" cy="238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57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F8A4A-459A-D145-8BE6-6B4C20AF6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Indigenous ally?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AF848-B37A-4645-A9D5-50ADFD74AB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Build genuine relationships and friendship</a:t>
            </a:r>
          </a:p>
          <a:p>
            <a:r>
              <a:rPr lang="en-CA" dirty="0"/>
              <a:t>Recognizing one’s settler privilege</a:t>
            </a:r>
          </a:p>
          <a:p>
            <a:r>
              <a:rPr lang="en-CA" dirty="0"/>
              <a:t>Be informed about the historical, socio-political context that frames our interactions with the Mi’kmaq </a:t>
            </a:r>
          </a:p>
          <a:p>
            <a:r>
              <a:rPr lang="en-CA" dirty="0"/>
              <a:t>Not your identity but it is an </a:t>
            </a:r>
            <a:r>
              <a:rPr lang="en-CA" b="1" dirty="0"/>
              <a:t>action</a:t>
            </a:r>
            <a:r>
              <a:rPr lang="en-CA" dirty="0"/>
              <a:t> you take</a:t>
            </a:r>
          </a:p>
          <a:p>
            <a:r>
              <a:rPr lang="en-CA" dirty="0"/>
              <a:t>Recognize </a:t>
            </a:r>
            <a:r>
              <a:rPr lang="en-CA" b="1" dirty="0"/>
              <a:t>Mi’kmaw</a:t>
            </a:r>
            <a:r>
              <a:rPr lang="en-CA" dirty="0"/>
              <a:t> leaders and respect their authority</a:t>
            </a:r>
          </a:p>
          <a:p>
            <a:r>
              <a:rPr lang="en-CA" dirty="0"/>
              <a:t>Practice active listening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ED8448-D919-B04C-BC3A-689CE51401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Work in solidarity for change</a:t>
            </a:r>
          </a:p>
          <a:p>
            <a:r>
              <a:rPr lang="en-US" dirty="0"/>
              <a:t>Practicing “</a:t>
            </a:r>
            <a:r>
              <a:rPr lang="en-US" b="1" dirty="0"/>
              <a:t>Msit No’Kmaq</a:t>
            </a:r>
            <a:r>
              <a:rPr lang="en-US" dirty="0"/>
              <a:t>” “All My Relations”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C1F18E-71B2-F24C-B1A2-5C0DCF0A0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627" y="3376829"/>
            <a:ext cx="2537202" cy="168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65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A1F2B-4067-D943-B49F-EBAB9E991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Talking CIRCLE and Discussion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4C4BF982-16BD-DC42-8BEF-D7444EC17E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9312" y="2464594"/>
            <a:ext cx="31877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719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5FC12-DAC8-0042-B238-1ABB50973A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87625" y="804863"/>
            <a:ext cx="9604375" cy="5270116"/>
          </a:xfrm>
        </p:spPr>
        <p:txBody>
          <a:bodyPr>
            <a:normAutofit/>
          </a:bodyPr>
          <a:lstStyle/>
          <a:p>
            <a:r>
              <a:rPr lang="en-US" sz="1100" dirty="0"/>
              <a:t>References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/>
              <a:t>Archibald, J. A. (2008). </a:t>
            </a:r>
            <a:r>
              <a:rPr lang="en-US" sz="1100" i="1" dirty="0"/>
              <a:t>Indigenous storywork: Educating the heart, mind, body, and spirit</a:t>
            </a:r>
            <a:r>
              <a:rPr lang="en-US" sz="1100" dirty="0"/>
              <a:t>. UBC press.</a:t>
            </a:r>
            <a:br>
              <a:rPr lang="en-CA" sz="1100" dirty="0"/>
            </a:br>
            <a:r>
              <a:rPr lang="en-CA" sz="1100" dirty="0"/>
              <a:t> </a:t>
            </a:r>
            <a:br>
              <a:rPr lang="en-CA" sz="1100" dirty="0"/>
            </a:br>
            <a:r>
              <a:rPr lang="en-CA" sz="1100" dirty="0"/>
              <a:t>Battiste, M. A. (Ed.). (2016). </a:t>
            </a:r>
            <a:r>
              <a:rPr lang="en-CA" sz="1100" i="1" dirty="0"/>
              <a:t>Visioning a Mi'kmaw Humanities: Indigenizing the Academy</a:t>
            </a:r>
            <a:r>
              <a:rPr lang="en-CA" sz="1100" dirty="0"/>
              <a:t>. Cape Breton University Press.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Battiste, M. (Ed.). (2016). </a:t>
            </a:r>
            <a:r>
              <a:rPr lang="en-CA" sz="1100" i="1" dirty="0"/>
              <a:t>Living Treaties: Narrating Mi'kmaw Treaty Relations</a:t>
            </a:r>
            <a:r>
              <a:rPr lang="en-CA" sz="1100" dirty="0"/>
              <a:t>. Cape Breton University Press.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Battiste, M. (2013). </a:t>
            </a:r>
            <a:r>
              <a:rPr lang="en-CA" sz="1100" i="1" dirty="0"/>
              <a:t>Decolonizing education: Nourishing the learning spirit</a:t>
            </a:r>
            <a:r>
              <a:rPr lang="en-CA" sz="1100" dirty="0"/>
              <a:t>. UBC Press. 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Bishop, A. (2002). </a:t>
            </a:r>
            <a:r>
              <a:rPr lang="en-CA" sz="1100" i="1" dirty="0"/>
              <a:t>Becoming an ally: Breaking the cycle of oppression in people</a:t>
            </a:r>
            <a:r>
              <a:rPr lang="en-CA" sz="1100" dirty="0"/>
              <a:t>. London: Zed Books.</a:t>
            </a:r>
            <a:br>
              <a:rPr lang="en-CA" sz="1100" dirty="0"/>
            </a:br>
            <a:r>
              <a:rPr lang="en-CA" sz="1100" dirty="0"/>
              <a:t> </a:t>
            </a:r>
            <a:br>
              <a:rPr lang="en-CA" sz="1100" dirty="0"/>
            </a:br>
            <a:r>
              <a:rPr lang="en-CA" sz="1100" dirty="0"/>
              <a:t>Bartlett, C., Marshall, M., &amp; Marshall, A. (2012). Two-eyed seeing and other lessons learned within a co-learning journey of bringing together Indigenous and mainstream knowledges and ways of knowing. </a:t>
            </a:r>
            <a:r>
              <a:rPr lang="en-CA" sz="1100" i="1" dirty="0"/>
              <a:t>Journal of Environmental Studies and Sciences</a:t>
            </a:r>
            <a:r>
              <a:rPr lang="en-CA" sz="1100" dirty="0"/>
              <a:t>, </a:t>
            </a:r>
            <a:r>
              <a:rPr lang="en-CA" sz="1100" i="1" dirty="0"/>
              <a:t>2</a:t>
            </a:r>
            <a:r>
              <a:rPr lang="en-CA" sz="1100" dirty="0"/>
              <a:t>(4), 331-340.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Regan, P. (2010). </a:t>
            </a:r>
            <a:r>
              <a:rPr lang="en-CA" sz="1100" i="1" dirty="0"/>
              <a:t>Unsettling the Setters within: Indian residential school, truth telling, and reconciliation in Canada</a:t>
            </a:r>
            <a:r>
              <a:rPr lang="en-CA" sz="1100" dirty="0"/>
              <a:t>. Toronto. UBC Press.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Smith, L. T. (2013). </a:t>
            </a:r>
            <a:r>
              <a:rPr lang="en-CA" sz="1100" i="1" dirty="0"/>
              <a:t>Decolonizing methodologies: Research and indigenous peoples</a:t>
            </a:r>
            <a:r>
              <a:rPr lang="en-CA" sz="1100" dirty="0"/>
              <a:t>. Zed Books Ltd.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Vowel, C. (2016). </a:t>
            </a:r>
            <a:r>
              <a:rPr lang="en-CA" sz="1100" i="1" dirty="0"/>
              <a:t>Indigenous writes: A guide to First Nations, Métis, and Inuit issues in Canada</a:t>
            </a:r>
            <a:r>
              <a:rPr lang="en-CA" sz="1100" dirty="0"/>
              <a:t>. Portage &amp; Main Press.</a:t>
            </a:r>
            <a:br>
              <a:rPr lang="en-CA" sz="1100" dirty="0"/>
            </a:br>
            <a:r>
              <a:rPr lang="en-US" sz="1100" dirty="0"/>
              <a:t> </a:t>
            </a:r>
            <a:br>
              <a:rPr lang="en-CA" sz="1100" dirty="0"/>
            </a:br>
            <a:r>
              <a:rPr lang="en-CA" sz="1100" dirty="0"/>
              <a:t>Wilson, S. (2008). </a:t>
            </a:r>
            <a:r>
              <a:rPr lang="en-CA" sz="1100" i="1" dirty="0"/>
              <a:t>Research is ceremony: Indigenous research methods</a:t>
            </a:r>
            <a:r>
              <a:rPr lang="en-CA" sz="1100" dirty="0"/>
              <a:t>. Halifax: Fernwood.</a:t>
            </a:r>
            <a:br>
              <a:rPr lang="en-CA" sz="1100" dirty="0"/>
            </a:br>
            <a:br>
              <a:rPr lang="en-CA" sz="1100" dirty="0"/>
            </a:br>
            <a:r>
              <a:rPr lang="en-CA" sz="1100" dirty="0"/>
              <a:t>Younging, G. (2018). </a:t>
            </a:r>
            <a:r>
              <a:rPr lang="en-CA" sz="1100" i="1" dirty="0"/>
              <a:t>Elements of Indigenous Style: A Guide for Writing by and about Indigenous Peoples</a:t>
            </a:r>
            <a:r>
              <a:rPr lang="en-CA" sz="1100" dirty="0"/>
              <a:t>. Brush Education.</a:t>
            </a:r>
            <a:br>
              <a:rPr lang="en-CA" sz="1100" dirty="0"/>
            </a:br>
            <a:r>
              <a:rPr lang="en-US" sz="1100" dirty="0"/>
              <a:t> </a:t>
            </a:r>
            <a:br>
              <a:rPr lang="en-CA" sz="1100" dirty="0"/>
            </a:b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1735783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336</Words>
  <Application>Microsoft Macintosh PowerPoint</Application>
  <PresentationFormat>Widescreen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Gallery</vt:lpstr>
      <vt:lpstr>Fostering Socially  Just Education Initiatives  Among the Mi’kmaq and Settlers  </vt:lpstr>
      <vt:lpstr>PowerPoint Presentation</vt:lpstr>
      <vt:lpstr>INTRODUCTION</vt:lpstr>
      <vt:lpstr>PowerPoint Presentation</vt:lpstr>
      <vt:lpstr>PowerPoint Presentation</vt:lpstr>
      <vt:lpstr>Indigenous Storywork and allyship</vt:lpstr>
      <vt:lpstr>What is Indigenous storywork?</vt:lpstr>
      <vt:lpstr>What is an Indigenous ally?</vt:lpstr>
      <vt:lpstr>Talking CIRCLE and Discussion</vt:lpstr>
      <vt:lpstr>References  Archibald, J. A. (2008). Indigenous storywork: Educating the heart, mind, body, and spirit. UBC press.   Battiste, M. A. (Ed.). (2016). Visioning a Mi'kmaw Humanities: Indigenizing the Academy. Cape Breton University Press.  Battiste, M. (Ed.). (2016). Living Treaties: Narrating Mi'kmaw Treaty Relations. Cape Breton University Press.  Battiste, M. (2013). Decolonizing education: Nourishing the learning spirit. UBC Press.   Bishop, A. (2002). Becoming an ally: Breaking the cycle of oppression in people. London: Zed Books.   Bartlett, C., Marshall, M., &amp; Marshall, A. (2012). Two-eyed seeing and other lessons learned within a co-learning journey of bringing together Indigenous and mainstream knowledges and ways of knowing. Journal of Environmental Studies and Sciences, 2(4), 331-340.  Regan, P. (2010). Unsettling the Setters within: Indian residential school, truth telling, and reconciliation in Canada. Toronto. UBC Press.  Smith, L. T. (2013). Decolonizing methodologies: Research and indigenous peoples. Zed Books Ltd.  Vowel, C. (2016). Indigenous writes: A guide to First Nations, Métis, and Inuit issues in Canada. Portage &amp; Main Press.   Wilson, S. (2008). Research is ceremony: Indigenous research methods. Halifax: Fernwood.  Younging, G. (2018). Elements of Indigenous Style: A Guide for Writing by and about Indigenous Peoples. Brush Education. 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Fostering Socially  Just Education Initiatives  Among the Mi’kmaq and Settlers  </dc:title>
  <dc:creator>Margaret Knickle</dc:creator>
  <cp:lastModifiedBy>Margie Knickle</cp:lastModifiedBy>
  <cp:revision>16</cp:revision>
  <dcterms:created xsi:type="dcterms:W3CDTF">2018-10-10T12:08:39Z</dcterms:created>
  <dcterms:modified xsi:type="dcterms:W3CDTF">2019-02-14T23:44:20Z</dcterms:modified>
</cp:coreProperties>
</file>