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258" r:id="rId4"/>
    <p:sldId id="269" r:id="rId5"/>
    <p:sldId id="27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49"/>
    <p:restoredTop sz="94674"/>
  </p:normalViewPr>
  <p:slideViewPr>
    <p:cSldViewPr snapToGrid="0" snapToObjects="1">
      <p:cViewPr varScale="1">
        <p:scale>
          <a:sx n="128" d="100"/>
          <a:sy n="128" d="100"/>
        </p:scale>
        <p:origin x="8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2/15/19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2/15/19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2/15/19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2/15/19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53">
            <a:extLst>
              <a:ext uri="{FF2B5EF4-FFF2-40B4-BE49-F238E27FC236}">
                <a16:creationId xmlns:a16="http://schemas.microsoft.com/office/drawing/2014/main" id="{E7ABCFA2-55B0-438C-A39A-637FFC624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55">
            <a:extLst>
              <a:ext uri="{FF2B5EF4-FFF2-40B4-BE49-F238E27FC236}">
                <a16:creationId xmlns:a16="http://schemas.microsoft.com/office/drawing/2014/main" id="{1BD2C934-710E-4E0E-9ED4-03F07E019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EC3DF9-DB3B-104C-B28C-79FF3CE7B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95" y="1474969"/>
            <a:ext cx="3026558" cy="1868760"/>
          </a:xfrm>
        </p:spPr>
        <p:txBody>
          <a:bodyPr>
            <a:normAutofit/>
          </a:bodyPr>
          <a:lstStyle/>
          <a:p>
            <a:r>
              <a:rPr lang="en-US" sz="1400" b="1"/>
              <a:t>“Mi’kmaw Community and Knowledge Garden”</a:t>
            </a:r>
            <a:br>
              <a:rPr lang="en-US" sz="1400" b="1"/>
            </a:br>
            <a:br>
              <a:rPr lang="en-US" sz="1400" b="1"/>
            </a:br>
            <a:r>
              <a:rPr lang="en-US" sz="1400" b="1" i="1"/>
              <a:t>Building Relationship through Experiential Learning and Scholarship at Mount Saint Vincent University </a:t>
            </a:r>
            <a:br>
              <a:rPr lang="en-CA" sz="1400"/>
            </a:br>
            <a:endParaRPr lang="en-US" sz="1400"/>
          </a:p>
        </p:txBody>
      </p:sp>
      <p:cxnSp>
        <p:nvCxnSpPr>
          <p:cNvPr id="70" name="Straight Connector 57">
            <a:extLst>
              <a:ext uri="{FF2B5EF4-FFF2-40B4-BE49-F238E27FC236}">
                <a16:creationId xmlns:a16="http://schemas.microsoft.com/office/drawing/2014/main" id="{0AD0F4F3-8F5C-421F-9FC1-DB3ED0BF6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4009" y="3526496"/>
            <a:ext cx="3023617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1EE3A8B4-1047-7C43-9B80-792989C939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695" y="3531204"/>
            <a:ext cx="3026557" cy="1603844"/>
          </a:xfrm>
        </p:spPr>
        <p:txBody>
          <a:bodyPr>
            <a:normAutofit/>
          </a:bodyPr>
          <a:lstStyle/>
          <a:p>
            <a:r>
              <a:rPr lang="en-US" sz="1600" dirty="0"/>
              <a:t>Elder Joe Michael  &amp; Margaret JA  Knickle (MJ)</a:t>
            </a:r>
          </a:p>
          <a:p>
            <a:r>
              <a:rPr lang="en-US" sz="1600" dirty="0"/>
              <a:t>October 20, 2018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E2793C-A23B-0F42-9E75-76654FEDEC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63" r="-2" b="-2"/>
          <a:stretch/>
        </p:blipFill>
        <p:spPr>
          <a:xfrm>
            <a:off x="4452995" y="1480199"/>
            <a:ext cx="2455350" cy="31026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1778BDC-4620-3141-98CC-117A79733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342" y="1829563"/>
            <a:ext cx="3692411" cy="2464684"/>
          </a:xfrm>
          <a:prstGeom prst="rect">
            <a:avLst/>
          </a:prstGeom>
        </p:spPr>
      </p:pic>
      <p:pic>
        <p:nvPicPr>
          <p:cNvPr id="71" name="Picture 59">
            <a:extLst>
              <a:ext uri="{FF2B5EF4-FFF2-40B4-BE49-F238E27FC236}">
                <a16:creationId xmlns:a16="http://schemas.microsoft.com/office/drawing/2014/main" id="{B0A40572-62E5-460B-AD24-B6628527AC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1D872D4-D7E5-4CD8-9DAC-2BC612F08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243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6E6531A-0776-43BA-A852-5FB5C7753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C5273F-2B84-46BF-A94F-1A20E13B3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BB4849A8-C606-614A-8B37-F805B5C43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9237" y="1273484"/>
            <a:ext cx="7653528" cy="359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20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13E0836B-0181-4136-AAB7-0504CFED7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37A4590-41A2-42FE-A36F-B7E203FA9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8938" y="1847088"/>
            <a:ext cx="283152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FF8A0D0-19FB-984C-806E-BA5D2B587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623" y="804520"/>
            <a:ext cx="2830940" cy="1049235"/>
          </a:xfrm>
        </p:spPr>
        <p:txBody>
          <a:bodyPr>
            <a:normAutofit/>
          </a:bodyPr>
          <a:lstStyle/>
          <a:p>
            <a:br>
              <a:rPr lang="en-CA" dirty="0"/>
            </a:br>
            <a:r>
              <a:rPr lang="en-CA" sz="2000" dirty="0"/>
              <a:t>Key Concepts </a:t>
            </a:r>
            <a:endParaRPr lang="en-US" sz="20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57CBE1A-FFC1-437A-9C4F-81A95AA7E7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D556F4BB-A76D-40FA-87E7-EB7FB3EFB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624" y="2015732"/>
            <a:ext cx="2828026" cy="3287567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Relationship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Indigenous Ally/Allyship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Experiential Learning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Truth and Reconciliation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Community Gardening and Scholarship</a:t>
            </a:r>
          </a:p>
          <a:p>
            <a:pPr>
              <a:buFont typeface="Wingdings" pitchFamily="2" charset="2"/>
              <a:buChar char="Ø"/>
            </a:pPr>
            <a:r>
              <a:rPr lang="en-US"/>
              <a:t>Listening more Speaking less </a:t>
            </a:r>
            <a:endParaRPr lang="en-US" dirty="0"/>
          </a:p>
          <a:p>
            <a:endParaRPr lang="en-US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A9E3941-E855-4A43-B613-3B0A5D3739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7463258" y="583365"/>
            <a:chExt cx="7560115" cy="5181928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09FE070-5DD6-4671-A7A2-91D255BBF6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8" y="583365"/>
              <a:ext cx="7560115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A77A395-788F-4913-A014-5D1B3E25BC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7" y="915807"/>
              <a:ext cx="69282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8" name="Content Placeholder 6">
            <a:extLst>
              <a:ext uri="{FF2B5EF4-FFF2-40B4-BE49-F238E27FC236}">
                <a16:creationId xmlns:a16="http://schemas.microsoft.com/office/drawing/2014/main" id="{C21902B5-F02B-EC41-BD1D-D4C5ECA9B6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569" b="-1"/>
          <a:stretch/>
        </p:blipFill>
        <p:spPr>
          <a:xfrm>
            <a:off x="4615683" y="1122808"/>
            <a:ext cx="3880765" cy="38586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53B36E-9D0C-C246-B74C-7BFA840908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798" r="-6" b="-6"/>
          <a:stretch/>
        </p:blipFill>
        <p:spPr>
          <a:xfrm>
            <a:off x="8663686" y="1124571"/>
            <a:ext cx="2251790" cy="2216222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39897659-EBF6-F149-B921-D159B04997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5" b="12731"/>
          <a:stretch/>
        </p:blipFill>
        <p:spPr>
          <a:xfrm>
            <a:off x="8660174" y="3506448"/>
            <a:ext cx="2255303" cy="147606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C0861CB2-E220-4FB7-A994-A1CCE9AB1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D9629C9-C99F-47E2-B01E-6773B5DD8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149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EEA869E1-F851-4A52-92F5-77E592B76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B083AD55-8296-44BD-8E14-DD2DDBC35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BF46B26-15FC-4C5A-94FA-AE9ED64B5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ADF1045-FC61-45F9-B214-2286C9675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742C14A9-3617-46DD-9FC4-ED828A7D3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9AB0109-1C89-41F0-9EDF-3DE017BE3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7" y="1847088"/>
            <a:ext cx="554803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F6B91A7-5031-D44F-AA76-0C8699F18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5550357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Talking circle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9E5CB6C-D5A1-44AB-BAD0-E76C67ED2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91DD9-8659-DF41-A268-704B316F5E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51579" y="2015732"/>
            <a:ext cx="5550357" cy="34506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14300" indent="-342900">
              <a:buFont typeface="Wingdings" pitchFamily="2" charset="2"/>
              <a:buChar char="ü"/>
            </a:pPr>
            <a:r>
              <a:rPr lang="en-US" dirty="0"/>
              <a:t>We would like your thoughts on how Indigenous community gardens can be used to build relationship between the Mi'kmaw and settlers and support Truth and Reconciliation Calls to Action.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955D995-A137-4348-876B-08C04992D5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576547" y="481109"/>
            <a:ext cx="1868929" cy="2491906"/>
          </a:xfrm>
          <a:prstGeom prst="rect">
            <a:avLst/>
          </a:prstGeom>
        </p:spPr>
      </p:pic>
      <p:pic>
        <p:nvPicPr>
          <p:cNvPr id="17" name="Content Placeholder 6">
            <a:extLst>
              <a:ext uri="{FF2B5EF4-FFF2-40B4-BE49-F238E27FC236}">
                <a16:creationId xmlns:a16="http://schemas.microsoft.com/office/drawing/2014/main" id="{8780291D-44CE-5448-BB19-BD6AEDBE9A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120" y="3138486"/>
            <a:ext cx="3111784" cy="249190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5A16967-5C32-4A48-9F02-4F0228AC8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42D078B-EF20-4DB1-AA1B-87F212C56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352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6379920-5425-DE4D-BF72-FA9471751382}"/>
              </a:ext>
            </a:extLst>
          </p:cNvPr>
          <p:cNvSpPr txBox="1"/>
          <p:nvPr/>
        </p:nvSpPr>
        <p:spPr>
          <a:xfrm>
            <a:off x="1659835" y="1063487"/>
            <a:ext cx="10347705" cy="46628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References</a:t>
            </a:r>
          </a:p>
          <a:p>
            <a:r>
              <a:rPr lang="en-US" sz="1100" dirty="0"/>
              <a:t> Archibald, J. A. (2008). </a:t>
            </a:r>
            <a:r>
              <a:rPr lang="en-US" sz="1100" i="1" dirty="0"/>
              <a:t>Indigenous storywork: Educating the heart, mind, body, and spirit</a:t>
            </a:r>
            <a:r>
              <a:rPr lang="en-US" sz="1100" dirty="0"/>
              <a:t>. UBC press.</a:t>
            </a:r>
            <a:br>
              <a:rPr lang="en-CA" sz="1100" dirty="0"/>
            </a:br>
            <a:r>
              <a:rPr lang="en-CA" sz="1100" dirty="0"/>
              <a:t> </a:t>
            </a:r>
            <a:br>
              <a:rPr lang="en-CA" sz="1100" dirty="0"/>
            </a:br>
            <a:r>
              <a:rPr lang="en-CA" sz="1100" dirty="0"/>
              <a:t>Battiste, M. A. (Ed.). (2016). </a:t>
            </a:r>
            <a:r>
              <a:rPr lang="en-CA" sz="1100" i="1" dirty="0"/>
              <a:t>Visioning a Mi'kmaw Humanities: Indigenizing the Academy</a:t>
            </a:r>
            <a:r>
              <a:rPr lang="en-CA" sz="1100" dirty="0"/>
              <a:t>. Cape Breton University Press.</a:t>
            </a:r>
            <a:br>
              <a:rPr lang="en-CA" sz="1100" dirty="0"/>
            </a:br>
            <a:br>
              <a:rPr lang="en-CA" sz="1100" dirty="0"/>
            </a:br>
            <a:r>
              <a:rPr lang="en-CA" sz="1100" dirty="0"/>
              <a:t>Battiste, M. (Ed.). (2016). </a:t>
            </a:r>
            <a:r>
              <a:rPr lang="en-CA" sz="1100" i="1" dirty="0"/>
              <a:t>Living Treaties: Narrating Mi'kmaw Treaty Relations</a:t>
            </a:r>
            <a:r>
              <a:rPr lang="en-CA" sz="1100" dirty="0"/>
              <a:t>. Cape Breton University Press.</a:t>
            </a:r>
            <a:br>
              <a:rPr lang="en-CA" sz="1100" dirty="0"/>
            </a:br>
            <a:br>
              <a:rPr lang="en-CA" sz="1100" dirty="0"/>
            </a:br>
            <a:r>
              <a:rPr lang="en-CA" sz="1100" dirty="0"/>
              <a:t>Battiste, M. (2013). </a:t>
            </a:r>
            <a:r>
              <a:rPr lang="en-CA" sz="1100" i="1" dirty="0"/>
              <a:t>Decolonizing education: Nourishing the learning spirit</a:t>
            </a:r>
            <a:r>
              <a:rPr lang="en-CA" sz="1100" dirty="0"/>
              <a:t>. UBC Press. </a:t>
            </a:r>
            <a:br>
              <a:rPr lang="en-CA" sz="1100" dirty="0"/>
            </a:br>
            <a:br>
              <a:rPr lang="en-CA" sz="1100" dirty="0"/>
            </a:br>
            <a:r>
              <a:rPr lang="en-CA" sz="1100" dirty="0"/>
              <a:t>Bishop, A. (2002). </a:t>
            </a:r>
            <a:r>
              <a:rPr lang="en-CA" sz="1100" i="1" dirty="0"/>
              <a:t>Becoming an ally: Breaking the cycle of oppression in people</a:t>
            </a:r>
            <a:r>
              <a:rPr lang="en-CA" sz="1100" dirty="0"/>
              <a:t>. London: Zed Books.</a:t>
            </a:r>
            <a:br>
              <a:rPr lang="en-CA" sz="1100" dirty="0"/>
            </a:br>
            <a:r>
              <a:rPr lang="en-CA" sz="1100" dirty="0"/>
              <a:t> </a:t>
            </a:r>
            <a:br>
              <a:rPr lang="en-CA" sz="1100" dirty="0"/>
            </a:br>
            <a:r>
              <a:rPr lang="en-CA" sz="1100" dirty="0"/>
              <a:t>Bartlett, C., Marshall, M., &amp; Marshall, A. (2012). Two-eyed seeing and other lessons learned</a:t>
            </a:r>
          </a:p>
          <a:p>
            <a:r>
              <a:rPr lang="en-CA" sz="1100" dirty="0"/>
              <a:t> within a co-learning journey of bringing together Indigenous and mainstream knowledges and ways of knowing. </a:t>
            </a:r>
            <a:r>
              <a:rPr lang="en-CA" sz="1100" i="1" dirty="0"/>
              <a:t>Journal of Environmental Studies and Sciences</a:t>
            </a:r>
            <a:r>
              <a:rPr lang="en-CA" sz="1100" dirty="0"/>
              <a:t>, </a:t>
            </a:r>
            <a:r>
              <a:rPr lang="en-CA" sz="1100" i="1" dirty="0"/>
              <a:t>2</a:t>
            </a:r>
            <a:r>
              <a:rPr lang="en-CA" sz="1100" dirty="0"/>
              <a:t>(4), 331-340.</a:t>
            </a:r>
            <a:br>
              <a:rPr lang="en-CA" sz="1100" dirty="0"/>
            </a:br>
            <a:br>
              <a:rPr lang="en-CA" sz="1100" dirty="0"/>
            </a:br>
            <a:r>
              <a:rPr lang="en-CA" sz="1100" dirty="0"/>
              <a:t>Government of Canada. (2018). </a:t>
            </a:r>
            <a:r>
              <a:rPr lang="en-CA" sz="1100" i="1" dirty="0"/>
              <a:t>Delivering on truth and reconciliation commission: Calls to action</a:t>
            </a:r>
            <a:r>
              <a:rPr lang="en-CA" sz="1100" dirty="0"/>
              <a:t>. Retrieved from: https://</a:t>
            </a:r>
            <a:r>
              <a:rPr lang="en-CA" sz="1100" dirty="0" err="1"/>
              <a:t>www.aadnc-aandc.gc.ca</a:t>
            </a:r>
            <a:r>
              <a:rPr lang="en-CA" sz="1100" dirty="0"/>
              <a:t>/</a:t>
            </a:r>
            <a:r>
              <a:rPr lang="en-CA" sz="1100" dirty="0" err="1"/>
              <a:t>eng</a:t>
            </a:r>
            <a:r>
              <a:rPr lang="en-CA" sz="1100" dirty="0"/>
              <a:t>/1524494530110/1524494579700</a:t>
            </a:r>
          </a:p>
          <a:p>
            <a:r>
              <a:rPr lang="en-CA" sz="1100" dirty="0"/>
              <a:t> </a:t>
            </a:r>
          </a:p>
          <a:p>
            <a:r>
              <a:rPr lang="en-CA" sz="1100" dirty="0"/>
              <a:t>Regan, P. (2010). </a:t>
            </a:r>
            <a:r>
              <a:rPr lang="en-CA" sz="1100" i="1" dirty="0"/>
              <a:t>Unsettling the Setters within: Indian residential school, truth telling, and reconciliation in Canada</a:t>
            </a:r>
            <a:r>
              <a:rPr lang="en-CA" sz="1100" dirty="0"/>
              <a:t>. Toronto. UBC Press.</a:t>
            </a:r>
            <a:br>
              <a:rPr lang="en-CA" sz="1100" dirty="0"/>
            </a:br>
            <a:br>
              <a:rPr lang="en-CA" sz="1100" dirty="0"/>
            </a:br>
            <a:r>
              <a:rPr lang="en-CA" sz="1100" dirty="0"/>
              <a:t>Smith, L. T. (2013). </a:t>
            </a:r>
            <a:r>
              <a:rPr lang="en-CA" sz="1100" i="1" dirty="0"/>
              <a:t>Decolonizing methodologies: Research and indigenous peoples</a:t>
            </a:r>
            <a:r>
              <a:rPr lang="en-CA" sz="1100" dirty="0"/>
              <a:t>. Zed Books Ltd.</a:t>
            </a:r>
            <a:br>
              <a:rPr lang="en-CA" sz="1100" dirty="0"/>
            </a:br>
            <a:br>
              <a:rPr lang="en-CA" sz="1100" dirty="0"/>
            </a:br>
            <a:r>
              <a:rPr lang="en-CA" sz="1100" dirty="0"/>
              <a:t>Vowel, C. (2016). </a:t>
            </a:r>
            <a:r>
              <a:rPr lang="en-CA" sz="1100" i="1" dirty="0"/>
              <a:t>Indigenous writes: A guide to First Nations, Métis, and Inuit issues in Canada</a:t>
            </a:r>
            <a:r>
              <a:rPr lang="en-CA" sz="1100" dirty="0"/>
              <a:t>. Portage &amp; Main Press.</a:t>
            </a:r>
            <a:br>
              <a:rPr lang="en-CA" sz="1100" dirty="0"/>
            </a:br>
            <a:r>
              <a:rPr lang="en-US" sz="1100" dirty="0"/>
              <a:t> </a:t>
            </a:r>
            <a:br>
              <a:rPr lang="en-CA" sz="1100" dirty="0"/>
            </a:br>
            <a:r>
              <a:rPr lang="en-CA" sz="1100" dirty="0"/>
              <a:t>Wilson, S. (2008). </a:t>
            </a:r>
            <a:r>
              <a:rPr lang="en-CA" sz="1100" i="1" dirty="0"/>
              <a:t>Research is ceremony: Indigenous research methods</a:t>
            </a:r>
            <a:r>
              <a:rPr lang="en-CA" sz="1100" dirty="0"/>
              <a:t>. Halifax: Fernwood.</a:t>
            </a:r>
            <a:br>
              <a:rPr lang="en-CA" sz="1100" dirty="0"/>
            </a:br>
            <a:br>
              <a:rPr lang="en-CA" sz="1100" dirty="0"/>
            </a:br>
            <a:r>
              <a:rPr lang="en-CA" sz="1100" dirty="0"/>
              <a:t>Younging, G. (2018). </a:t>
            </a:r>
            <a:r>
              <a:rPr lang="en-CA" sz="1100" i="1" dirty="0"/>
              <a:t>Elements of Indigenous Style: A Guide for Writing by and about Indigenous Peoples</a:t>
            </a:r>
            <a:r>
              <a:rPr lang="en-CA" sz="1100" dirty="0"/>
              <a:t>. Brush Education.</a:t>
            </a:r>
            <a:br>
              <a:rPr lang="en-CA" sz="1100" dirty="0"/>
            </a:br>
            <a:r>
              <a:rPr lang="en-US" sz="1100" dirty="0"/>
              <a:t> </a:t>
            </a:r>
            <a:br>
              <a:rPr lang="en-CA" sz="1100" dirty="0"/>
            </a:b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07122342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82</Words>
  <Application>Microsoft Macintosh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Gill Sans MT</vt:lpstr>
      <vt:lpstr>Wingdings</vt:lpstr>
      <vt:lpstr>Gallery</vt:lpstr>
      <vt:lpstr>“Mi’kmaw Community and Knowledge Garden”  Building Relationship through Experiential Learning and Scholarship at Mount Saint Vincent University  </vt:lpstr>
      <vt:lpstr>PowerPoint Presentation</vt:lpstr>
      <vt:lpstr> Key Concepts </vt:lpstr>
      <vt:lpstr>Talking circle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“Mi’kmaw Community and Knowledge Garden”  Building Relationship through Experiential Learning and Scholarship at Mount Saint Vincent University  </dc:title>
  <dc:creator>Margie Knickle</dc:creator>
  <cp:lastModifiedBy>Margie Knickle</cp:lastModifiedBy>
  <cp:revision>6</cp:revision>
  <dcterms:created xsi:type="dcterms:W3CDTF">2018-10-19T23:56:06Z</dcterms:created>
  <dcterms:modified xsi:type="dcterms:W3CDTF">2019-02-15T22:49:04Z</dcterms:modified>
</cp:coreProperties>
</file>