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1" r:id="rId1"/>
  </p:sldMasterIdLst>
  <p:notesMasterIdLst>
    <p:notesMasterId r:id="rId12"/>
  </p:notesMasterIdLst>
  <p:sldIdLst>
    <p:sldId id="285" r:id="rId2"/>
    <p:sldId id="265" r:id="rId3"/>
    <p:sldId id="266" r:id="rId4"/>
    <p:sldId id="283" r:id="rId5"/>
    <p:sldId id="282" r:id="rId6"/>
    <p:sldId id="281" r:id="rId7"/>
    <p:sldId id="260" r:id="rId8"/>
    <p:sldId id="277" r:id="rId9"/>
    <p:sldId id="276" r:id="rId10"/>
    <p:sldId id="28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84" autoAdjust="0"/>
    <p:restoredTop sz="94673"/>
  </p:normalViewPr>
  <p:slideViewPr>
    <p:cSldViewPr snapToGrid="0" snapToObjects="1">
      <p:cViewPr varScale="1">
        <p:scale>
          <a:sx n="107" d="100"/>
          <a:sy n="107" d="100"/>
        </p:scale>
        <p:origin x="168" y="3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F4A49-0708-D34C-94D5-D3C0E8AB495E}" type="datetimeFigureOut">
              <a:rPr lang="en-US" smtClean="0"/>
              <a:t>2/21/19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C5058-FE6E-1345-BE9C-EB9E1A6E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61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not what it seems to be but what you are being told.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C5058-FE6E-1345-BE9C-EB9E1A6E196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0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96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81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32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637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190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41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3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99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ABDF5E5-F8E5-8447-8727-038290A2DC4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606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509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09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DF5E5-F8E5-8447-8727-038290A2DC47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913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hg6qcgoay4" TargetMode="Externa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9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1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6403DB-F8F7-0149-8F5F-28234DBB38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616" y="962902"/>
            <a:ext cx="4176384" cy="2380828"/>
          </a:xfrm>
        </p:spPr>
        <p:txBody>
          <a:bodyPr>
            <a:normAutofit/>
          </a:bodyPr>
          <a:lstStyle/>
          <a:p>
            <a:r>
              <a:rPr lang="en-US" sz="2600"/>
              <a:t>How can the Practice of Indigenous Allyship support Socially Just Narratives Among the Mi’kmaq and Settlers? </a:t>
            </a:r>
            <a:br>
              <a:rPr lang="en-CA" sz="2600"/>
            </a:br>
            <a:endParaRPr lang="en-US" sz="260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8323F5F-2ED8-6B46-8FB6-8AF4C7676D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617" y="3531204"/>
            <a:ext cx="4171479" cy="161064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000"/>
              <a:t>Elder Joe Michael</a:t>
            </a:r>
          </a:p>
          <a:p>
            <a:pPr>
              <a:lnSpc>
                <a:spcPct val="110000"/>
              </a:lnSpc>
            </a:pPr>
            <a:r>
              <a:rPr lang="en-US" sz="1000"/>
              <a:t>Margaret JA Knickle</a:t>
            </a:r>
          </a:p>
          <a:p>
            <a:pPr>
              <a:lnSpc>
                <a:spcPct val="110000"/>
              </a:lnSpc>
            </a:pPr>
            <a:r>
              <a:rPr lang="en-US" sz="1000"/>
              <a:t>PhD Student</a:t>
            </a:r>
          </a:p>
          <a:p>
            <a:pPr>
              <a:lnSpc>
                <a:spcPct val="110000"/>
              </a:lnSpc>
            </a:pPr>
            <a:r>
              <a:rPr lang="en-US" sz="1000"/>
              <a:t>MSVU </a:t>
            </a:r>
          </a:p>
          <a:p>
            <a:pPr>
              <a:lnSpc>
                <a:spcPct val="110000"/>
              </a:lnSpc>
            </a:pPr>
            <a:r>
              <a:rPr lang="en-US" sz="1000"/>
              <a:t>November 2018</a:t>
            </a:r>
          </a:p>
          <a:p>
            <a:pPr>
              <a:lnSpc>
                <a:spcPct val="110000"/>
              </a:lnSpc>
            </a:pPr>
            <a:endParaRPr lang="en-US" sz="1000"/>
          </a:p>
        </p:txBody>
      </p:sp>
      <p:cxnSp>
        <p:nvCxnSpPr>
          <p:cNvPr id="34" name="Straight Connector 13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68CF1BB-D8D2-4942-B320-5FCC95940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098" y="805583"/>
            <a:ext cx="3509067" cy="4660762"/>
          </a:xfrm>
          <a:prstGeom prst="rect">
            <a:avLst/>
          </a:prstGeom>
        </p:spPr>
      </p:pic>
      <p:pic>
        <p:nvPicPr>
          <p:cNvPr id="35" name="Picture 15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6" name="Straight Connector 17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768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436CB8-D23C-A842-B0C2-A78B671964D4}"/>
              </a:ext>
            </a:extLst>
          </p:cNvPr>
          <p:cNvSpPr txBox="1"/>
          <p:nvPr/>
        </p:nvSpPr>
        <p:spPr>
          <a:xfrm>
            <a:off x="4028304" y="2038865"/>
            <a:ext cx="326363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Kwe’</a:t>
            </a:r>
          </a:p>
          <a:p>
            <a:r>
              <a:rPr lang="en-US" sz="1600" dirty="0"/>
              <a:t>Greetings from the East from the Mi’kmaw territory.</a:t>
            </a:r>
          </a:p>
          <a:p>
            <a:endParaRPr lang="en-US" sz="1600" dirty="0"/>
          </a:p>
          <a:p>
            <a:r>
              <a:rPr lang="en-US" sz="1600" dirty="0"/>
              <a:t>Thankyou for allowing us into your territory!  </a:t>
            </a:r>
          </a:p>
          <a:p>
            <a:endParaRPr lang="en-US" sz="1600" dirty="0"/>
          </a:p>
          <a:p>
            <a:r>
              <a:rPr lang="en-US" sz="1400" dirty="0"/>
              <a:t>Wela’lin!!</a:t>
            </a:r>
          </a:p>
          <a:p>
            <a:r>
              <a:rPr lang="en-CA" sz="1400" dirty="0"/>
              <a:t>Miigwech !!</a:t>
            </a:r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8623C8-0F20-C943-BCCE-1E1441822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8029" y="164955"/>
            <a:ext cx="2603559" cy="318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39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28109D-D346-9540-A83E-1993DCD9A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77800"/>
            <a:ext cx="97536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47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8052378-2D0E-3543-87E5-19037EA92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185" y="1150102"/>
            <a:ext cx="2872508" cy="4308761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1A132A24-5A60-4A47-A796-2ADFDCEF6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7D3FE10-8CA5-0E40-9CCF-D25AC41D1CF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3FBF718-93FB-2749-8755-733360C4B74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James Michael</a:t>
            </a:r>
          </a:p>
          <a:p>
            <a:r>
              <a:rPr lang="en-US" dirty="0"/>
              <a:t>First Mi’kmaq to be admitted to the Nova Scotia Bar</a:t>
            </a:r>
          </a:p>
          <a:p>
            <a:r>
              <a:rPr lang="en-US" dirty="0"/>
              <a:t>His picture hangs in the Supreme Court of Nova Scotia</a:t>
            </a:r>
          </a:p>
        </p:txBody>
      </p:sp>
    </p:spTree>
    <p:extLst>
      <p:ext uri="{BB962C8B-B14F-4D97-AF65-F5344CB8AC3E}">
        <p14:creationId xmlns:p14="http://schemas.microsoft.com/office/powerpoint/2010/main" val="1090859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8D8830-0EC9-A14C-85CB-DE1EBBDF6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eyed seeing (</a:t>
            </a:r>
            <a:r>
              <a:rPr lang="en-CA" i="1" dirty="0"/>
              <a:t>Etuaptmumk) 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4E1CB-6FE1-574A-971E-D31BCB2EF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700D467-DFFB-C143-AD2E-6CEFE3A69F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Learning to see from one eye with the strengths of Indigenous knowledges and ways of knowing </a:t>
            </a:r>
          </a:p>
          <a:p>
            <a:r>
              <a:rPr lang="en-CA" dirty="0"/>
              <a:t>Learning from the other eye with the strengths of  Western knowledges and ways of knowing</a:t>
            </a:r>
          </a:p>
          <a:p>
            <a:r>
              <a:rPr lang="en-CA" dirty="0"/>
              <a:t>Learning to use both these eyes together, for the benefit of all</a:t>
            </a:r>
          </a:p>
          <a:p>
            <a:r>
              <a:rPr lang="en-US" dirty="0"/>
              <a:t>Murdina &amp; Albert Marshall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00E0A4-1B62-AF4C-9591-36DCE4D97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4769F02-1216-AF4A-8AC6-FAC222FE40E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96391" y="2820988"/>
            <a:ext cx="4276068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6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89FE7-06AA-1947-8391-DEA164CC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Indigenize the Academy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C4A7F-55B3-6B4D-8A7C-C7EBB71F31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Elders attend and co present with settler in academic settings</a:t>
            </a:r>
          </a:p>
          <a:p>
            <a:r>
              <a:rPr lang="en-US" dirty="0"/>
              <a:t>Making an Elder a priority in Research process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D66ADF-ED62-2440-9089-8450703445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Privileging the voice of Elders at conferences </a:t>
            </a:r>
          </a:p>
          <a:p>
            <a:r>
              <a:rPr lang="en-US" dirty="0"/>
              <a:t>Honouring the lifelong experiences from an Elders teachings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9B3C6B-293F-B941-8D16-3ED28423D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4056" y="3720103"/>
            <a:ext cx="2019300" cy="203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437A53-A75C-2C4D-836A-1CA4F510D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483" y="3927423"/>
            <a:ext cx="1568320" cy="182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238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F8A4A-459A-D145-8BE6-6B4C20AF6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practice Indigenous allyship?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AF848-B37A-4645-A9D5-50ADFD74AB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Build genuine relationships and friendship</a:t>
            </a:r>
          </a:p>
          <a:p>
            <a:r>
              <a:rPr lang="en-CA" dirty="0"/>
              <a:t>Recognizing one’s settler privilege</a:t>
            </a:r>
          </a:p>
          <a:p>
            <a:r>
              <a:rPr lang="en-CA" dirty="0"/>
              <a:t>Be informed about the historical, socio-political context that frames our interactions with the Mi’kmaq </a:t>
            </a:r>
          </a:p>
          <a:p>
            <a:r>
              <a:rPr lang="en-CA" dirty="0"/>
              <a:t>Not one’s identity but it is an </a:t>
            </a:r>
            <a:r>
              <a:rPr lang="en-CA" b="1" dirty="0"/>
              <a:t>action</a:t>
            </a:r>
            <a:r>
              <a:rPr lang="en-CA" dirty="0"/>
              <a:t> take collectively </a:t>
            </a:r>
          </a:p>
          <a:p>
            <a:r>
              <a:rPr lang="en-CA" dirty="0"/>
              <a:t>Recognize </a:t>
            </a:r>
            <a:r>
              <a:rPr lang="en-CA" b="1" dirty="0"/>
              <a:t>Mi’kmaw</a:t>
            </a:r>
            <a:r>
              <a:rPr lang="en-CA" dirty="0"/>
              <a:t> leaders and respect their authority</a:t>
            </a:r>
          </a:p>
          <a:p>
            <a:r>
              <a:rPr lang="en-CA" dirty="0"/>
              <a:t>Practice active listening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ED8448-D919-B04C-BC3A-689CE51401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Work in solidarity for change</a:t>
            </a:r>
          </a:p>
          <a:p>
            <a:r>
              <a:rPr lang="en-US" dirty="0"/>
              <a:t>Practicing “</a:t>
            </a:r>
            <a:r>
              <a:rPr lang="en-US" b="1" dirty="0"/>
              <a:t>Msit No’Kmaq</a:t>
            </a:r>
            <a:r>
              <a:rPr lang="en-US" dirty="0"/>
              <a:t>” “All My Relations”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C1F18E-71B2-F24C-B1A2-5C0DCF0A0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4627" y="3376829"/>
            <a:ext cx="2537202" cy="168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65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CEB364-01E5-1340-96CA-68EB344532AC}"/>
              </a:ext>
            </a:extLst>
          </p:cNvPr>
          <p:cNvSpPr txBox="1"/>
          <p:nvPr/>
        </p:nvSpPr>
        <p:spPr>
          <a:xfrm>
            <a:off x="5147089" y="323850"/>
            <a:ext cx="1612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Awareness Test</a:t>
            </a:r>
          </a:p>
        </p:txBody>
      </p:sp>
      <p:pic>
        <p:nvPicPr>
          <p:cNvPr id="3" name="Ahg6qcgoay4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91342" y="1135891"/>
            <a:ext cx="10438658" cy="417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160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A1F2B-4067-D943-B49F-EBAB9E991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Talking CIRCLE and Discussion</a:t>
            </a:r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4C4BF982-16BD-DC42-8BEF-D7444EC17E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14862" y="281226"/>
            <a:ext cx="3187700" cy="2552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5A63DB-0F16-EF47-A545-64D8A18EAD2D}"/>
              </a:ext>
            </a:extLst>
          </p:cNvPr>
          <p:cNvSpPr txBox="1"/>
          <p:nvPr/>
        </p:nvSpPr>
        <p:spPr>
          <a:xfrm>
            <a:off x="1687599" y="2656702"/>
            <a:ext cx="544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you take away today that will nourish your learning spirit? </a:t>
            </a:r>
          </a:p>
        </p:txBody>
      </p:sp>
    </p:spTree>
    <p:extLst>
      <p:ext uri="{BB962C8B-B14F-4D97-AF65-F5344CB8AC3E}">
        <p14:creationId xmlns:p14="http://schemas.microsoft.com/office/powerpoint/2010/main" val="3767719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102A1-4603-B14F-8B9E-7923B24D1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31598-0466-CB42-B887-822BB4D1C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dirty="0"/>
              <a:t>References</a:t>
            </a:r>
          </a:p>
          <a:p>
            <a:pPr marL="0" indent="0">
              <a:buNone/>
            </a:pPr>
            <a:r>
              <a:rPr lang="en-US" dirty="0"/>
              <a:t> Archibald, J. A. (2008). </a:t>
            </a:r>
            <a:r>
              <a:rPr lang="en-US" i="1" dirty="0"/>
              <a:t>Indigenous storywork: Educating the heart, mind, body, and spirit</a:t>
            </a:r>
            <a:r>
              <a:rPr lang="en-US" dirty="0"/>
              <a:t>. UBC press.</a:t>
            </a:r>
            <a:br>
              <a:rPr lang="en-CA" dirty="0"/>
            </a:br>
            <a:r>
              <a:rPr lang="en-CA" dirty="0"/>
              <a:t> </a:t>
            </a:r>
            <a:br>
              <a:rPr lang="en-CA" dirty="0"/>
            </a:br>
            <a:r>
              <a:rPr lang="en-CA" dirty="0"/>
              <a:t>Battiste, M. A. (Ed.). (2016). </a:t>
            </a:r>
            <a:r>
              <a:rPr lang="en-CA" i="1" dirty="0"/>
              <a:t>Visioning a Mi'kmaw Humanities: Indigenizing the Academy</a:t>
            </a:r>
            <a:r>
              <a:rPr lang="en-CA" dirty="0"/>
              <a:t>. Cape Breton University Press.</a:t>
            </a:r>
            <a:br>
              <a:rPr lang="en-CA" dirty="0"/>
            </a:br>
            <a:br>
              <a:rPr lang="en-CA" dirty="0"/>
            </a:br>
            <a:r>
              <a:rPr lang="en-CA" dirty="0"/>
              <a:t>Battiste, M. (Ed.). (2016). </a:t>
            </a:r>
            <a:r>
              <a:rPr lang="en-CA" i="1" dirty="0"/>
              <a:t>Living Treaties: Narrating Mi'kmaw Treaty Relations</a:t>
            </a:r>
            <a:r>
              <a:rPr lang="en-CA" dirty="0"/>
              <a:t>. Cape Breton University Press.</a:t>
            </a:r>
            <a:br>
              <a:rPr lang="en-CA" dirty="0"/>
            </a:br>
            <a:br>
              <a:rPr lang="en-CA" dirty="0"/>
            </a:br>
            <a:r>
              <a:rPr lang="en-CA" dirty="0"/>
              <a:t>Battiste, M. (2013). </a:t>
            </a:r>
            <a:r>
              <a:rPr lang="en-CA" i="1" dirty="0"/>
              <a:t>Decolonizing education: Nourishing the learning spirit</a:t>
            </a:r>
            <a:r>
              <a:rPr lang="en-CA" dirty="0"/>
              <a:t>. UBC Press. </a:t>
            </a:r>
            <a:br>
              <a:rPr lang="en-CA" dirty="0"/>
            </a:br>
            <a:br>
              <a:rPr lang="en-CA" dirty="0"/>
            </a:br>
            <a:r>
              <a:rPr lang="en-CA" dirty="0"/>
              <a:t>Bishop, A. (2002). </a:t>
            </a:r>
            <a:r>
              <a:rPr lang="en-CA" i="1" dirty="0"/>
              <a:t>Becoming an ally: Breaking the cycle of oppression in people</a:t>
            </a:r>
            <a:r>
              <a:rPr lang="en-CA" dirty="0"/>
              <a:t>. London: Zed Books.</a:t>
            </a:r>
            <a:br>
              <a:rPr lang="en-CA" dirty="0"/>
            </a:br>
            <a:r>
              <a:rPr lang="en-CA" dirty="0"/>
              <a:t> </a:t>
            </a:r>
            <a:br>
              <a:rPr lang="en-CA" dirty="0"/>
            </a:br>
            <a:r>
              <a:rPr lang="en-CA" dirty="0"/>
              <a:t>Bartlett, C., Marshall, M., &amp; Marshall, A. (2012). Two-eyed seeing and other lessons learned</a:t>
            </a:r>
          </a:p>
          <a:p>
            <a:pPr marL="0" indent="0">
              <a:buNone/>
            </a:pPr>
            <a:r>
              <a:rPr lang="en-CA" dirty="0"/>
              <a:t>within a co-learning journey of bringing together Indigenous and mainstream knowledges and ways of knowing. </a:t>
            </a:r>
            <a:r>
              <a:rPr lang="en-CA" i="1" dirty="0"/>
              <a:t>Journal of Environmental Studies and Sciences</a:t>
            </a:r>
            <a:r>
              <a:rPr lang="en-CA" dirty="0"/>
              <a:t>, </a:t>
            </a:r>
            <a:r>
              <a:rPr lang="en-CA" i="1" dirty="0"/>
              <a:t>2</a:t>
            </a:r>
            <a:r>
              <a:rPr lang="en-CA" dirty="0"/>
              <a:t>(4), 331-340.</a:t>
            </a:r>
            <a:br>
              <a:rPr lang="en-CA" dirty="0"/>
            </a:br>
            <a:br>
              <a:rPr lang="en-CA" dirty="0"/>
            </a:br>
            <a:r>
              <a:rPr lang="en-CA" dirty="0"/>
              <a:t>Government of Canada. (2018). </a:t>
            </a:r>
            <a:r>
              <a:rPr lang="en-CA" i="1" dirty="0"/>
              <a:t>Delivering on truth and reconciliation commission: Calls to action</a:t>
            </a:r>
            <a:r>
              <a:rPr lang="en-CA" dirty="0"/>
              <a:t>. Retrieved from: https://www.aadnc-aandc.gc.ca/</a:t>
            </a:r>
            <a:r>
              <a:rPr lang="en-CA" dirty="0" err="1"/>
              <a:t>eng</a:t>
            </a:r>
            <a:r>
              <a:rPr lang="en-CA" dirty="0"/>
              <a:t>/1524494530110/1524494579700</a:t>
            </a:r>
          </a:p>
          <a:p>
            <a:pPr marL="0" indent="0">
              <a:buNone/>
            </a:pPr>
            <a:r>
              <a:rPr lang="en-CA" dirty="0"/>
              <a:t>Regan, P. (2010). </a:t>
            </a:r>
            <a:r>
              <a:rPr lang="en-CA" i="1" dirty="0"/>
              <a:t>Unsettling the Setters within: Indian residential school, truth telling, and reconciliation in Canada</a:t>
            </a:r>
            <a:r>
              <a:rPr lang="en-CA" dirty="0"/>
              <a:t>. Toronto. UBC Press.</a:t>
            </a:r>
            <a:br>
              <a:rPr lang="en-CA" dirty="0"/>
            </a:br>
            <a:br>
              <a:rPr lang="en-CA" dirty="0"/>
            </a:br>
            <a:r>
              <a:rPr lang="en-CA" dirty="0"/>
              <a:t>Smith, L. T. (2013). </a:t>
            </a:r>
            <a:r>
              <a:rPr lang="en-CA" i="1" dirty="0"/>
              <a:t>Decolonizing methodologies: Research and indigenous peoples</a:t>
            </a:r>
            <a:r>
              <a:rPr lang="en-CA" dirty="0"/>
              <a:t>. Zed Books Ltd.</a:t>
            </a:r>
            <a:br>
              <a:rPr lang="en-CA" dirty="0"/>
            </a:br>
            <a:br>
              <a:rPr lang="en-CA" dirty="0"/>
            </a:br>
            <a:r>
              <a:rPr lang="en-CA" dirty="0"/>
              <a:t>Vowel, C. (2016). </a:t>
            </a:r>
            <a:r>
              <a:rPr lang="en-CA" i="1" dirty="0"/>
              <a:t>Indigenous writes: A guide to First Nations, Métis, and Inuit issues in Canada</a:t>
            </a:r>
            <a:r>
              <a:rPr lang="en-CA" dirty="0"/>
              <a:t>. Portage &amp; Main Press.</a:t>
            </a:r>
            <a:br>
              <a:rPr lang="en-CA" dirty="0"/>
            </a:br>
            <a:r>
              <a:rPr lang="en-US" dirty="0"/>
              <a:t> </a:t>
            </a:r>
            <a:br>
              <a:rPr lang="en-CA" dirty="0"/>
            </a:br>
            <a:r>
              <a:rPr lang="en-CA" dirty="0"/>
              <a:t>Wilson, S. (2008). </a:t>
            </a:r>
            <a:r>
              <a:rPr lang="en-CA" i="1" dirty="0"/>
              <a:t>Research is ceremony: Indigenous research methods</a:t>
            </a:r>
            <a:r>
              <a:rPr lang="en-CA" dirty="0"/>
              <a:t>. Halifax: Fernwood.</a:t>
            </a:r>
            <a:br>
              <a:rPr lang="en-CA" dirty="0"/>
            </a:br>
            <a:br>
              <a:rPr lang="en-CA" dirty="0"/>
            </a:br>
            <a:r>
              <a:rPr lang="en-CA" dirty="0"/>
              <a:t>Younging, G. (2018). </a:t>
            </a:r>
            <a:r>
              <a:rPr lang="en-CA" i="1" dirty="0"/>
              <a:t>Elements of Indigenous Style: A Guide for Writing by and about Indigenous Peoples</a:t>
            </a:r>
            <a:r>
              <a:rPr lang="en-CA" dirty="0"/>
              <a:t>. Brush Education.</a:t>
            </a:r>
            <a:br>
              <a:rPr lang="en-CA" dirty="0"/>
            </a:br>
            <a:r>
              <a:rPr lang="en-US" dirty="0"/>
              <a:t> </a:t>
            </a:r>
            <a:br>
              <a:rPr lang="en-CA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75190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Macintosh PowerPoint</Application>
  <PresentationFormat>Widescreen</PresentationFormat>
  <Paragraphs>45</Paragraphs>
  <Slides>10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Gill Sans MT</vt:lpstr>
      <vt:lpstr>Gallery</vt:lpstr>
      <vt:lpstr>How can the Practice of Indigenous Allyship support Socially Just Narratives Among the Mi’kmaq and Settlers?  </vt:lpstr>
      <vt:lpstr>PowerPoint Presentation</vt:lpstr>
      <vt:lpstr>PowerPoint Presentation</vt:lpstr>
      <vt:lpstr>PowerPoint Presentation</vt:lpstr>
      <vt:lpstr>Two eyed seeing (Etuaptmumk) </vt:lpstr>
      <vt:lpstr>How do we Indigenize the Academy</vt:lpstr>
      <vt:lpstr>How to practice Indigenous allyship?</vt:lpstr>
      <vt:lpstr>PowerPoint Presentation</vt:lpstr>
      <vt:lpstr>Talking CIRCLE and Discussion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can the Practice of Indigenous Allyship support Socially Just Narratives Among the Mi’kmaq and Settlers?  </dc:title>
  <dc:creator>Margie Knickle</dc:creator>
  <cp:lastModifiedBy>Margie Knickle</cp:lastModifiedBy>
  <cp:revision>1</cp:revision>
  <dcterms:created xsi:type="dcterms:W3CDTF">2019-02-21T22:53:25Z</dcterms:created>
  <dcterms:modified xsi:type="dcterms:W3CDTF">2019-02-21T22:53:37Z</dcterms:modified>
</cp:coreProperties>
</file>